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9" r:id="rId6"/>
    <p:sldId id="267" r:id="rId7"/>
    <p:sldId id="266" r:id="rId8"/>
    <p:sldId id="259" r:id="rId9"/>
    <p:sldId id="268" r:id="rId10"/>
    <p:sldId id="273" r:id="rId11"/>
    <p:sldId id="274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40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585E4D-0863-DB32-4E05-562B6431C61D}" name="Dr. Donna Hyatt" initials="DH" userId="S::drdonna@oakseducationcenter.com::3a8502cb-1bce-465d-85b6-d9128d52a3a1" providerId="AD"/>
  <p188:author id="{76BBCFD6-1E72-4033-66B5-5A5326268EFC}" name="Andrew Bacon" initials="AB" userId="S::andrew@oakseducationcenter.com::64c29de4-20cc-4b74-9590-ba670c6042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8D16A-AB4D-8952-74C2-E8DF21205985}" v="651" dt="2025-01-05T22:19:36.794"/>
    <p1510:client id="{9BAB453A-8954-4AF5-8435-6F7E60DD00ED}" v="264" dt="2025-01-06T01:54:00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744" y="92"/>
      </p:cViewPr>
      <p:guideLst>
        <p:guide orient="horz" pos="888"/>
        <p:guide pos="4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989EC-E292-4224-8418-D0721DF16B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0F875-05B3-432F-8517-C9889C9E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0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0F875-05B3-432F-8517-C9889C9E01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C1E2-47CE-03F0-999F-71C7A90B1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C876D-A0A1-A54A-F981-D92206D22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3E283-4762-04F5-E3FF-A2B11A91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10D0B-7068-A1E7-1AB1-CC76085F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E7026-55DF-A50E-D82D-6DC9115E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8B2C-2286-B24B-F51F-18839A04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34C75-8029-2C3F-2CF6-6F1C86EB7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FBB12-BA03-D374-1824-D096CC02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277F-5A19-5448-A875-C9EB1BF2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F518C-191C-86B5-E665-D594361F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BD074D-CBE5-DCED-408F-6631E46A8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59226-1C76-F3D7-AA82-08AB1FF36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F4BA2-70A5-994C-7ED9-4F5A4BFF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57DE5-30C4-5628-3544-8BF33B57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107FB-9632-F720-2537-151C2B5A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4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8807-42FB-30B4-AA45-653C6231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AF67-2870-4506-D4F1-15E3E128A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3DF38-C5F9-322F-0BD3-CF5DAE59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29F23-9C72-3FC3-898A-5DFF0647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6996-C60D-26A4-270C-FA8F35B7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6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8F0B-645C-3E1A-AFA7-FB14CFA7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C9739-BED4-3E9E-43F4-721DD648A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A7389-4DBA-81FF-B11C-F3BA9EDB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F4670-D969-DD32-CDD5-DB6A68A7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8B069-33B7-A856-459E-21AC27D9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1503-7D29-D28C-08D7-84428899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7951C-77E4-2B1F-5DE3-20E3CEAE0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4CD28-D93A-CC78-36E5-62649C0D9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22EFC-8242-0D1A-DA3A-52A99425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B0C76-8EB8-9596-D865-159C9FA4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B86AC-2EB2-B918-D30F-24D49D96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0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725ED-CD24-5CE9-1FF2-CD00B641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2E97F-E527-918C-D355-5ACC1A76D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80F3F-048A-B10F-C8CD-8903F7B88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1A89E-FD6E-BE09-6C1F-431337D49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C31E0E-25C6-2028-51F7-E8B9E22C2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3ADE48-421B-F784-EE38-307DBF68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7A6DC-B3ED-AB90-E9E1-F21C97C8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28A96-2B72-1368-CE72-024ABF6E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C70D-A1E4-51BF-35F4-48DB8208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B9381-1C1A-BB7D-8A3D-7B37F6F2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E4AAC-E1D6-2735-6B0B-C4A03B3F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EA406-FFAE-1AA2-0C84-A518EB5F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8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E455C-A46E-8738-EC24-1374821A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A4B4F8-F76B-1B8A-2164-12622B44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154CA-04A7-E9A3-823B-81EE303D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3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F2CE4-A2DD-A132-A657-CC75EC1B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0945D-419C-DA34-40EE-6A96C4EAF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7ED23-40AE-99BB-BECD-D7B3DB803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64003-2FE2-2F35-52F8-43D9966A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C9103-F065-AB63-3D33-F52DC055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976AC-ED0E-6039-9784-BC40921D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0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88425-4301-5EF6-FF60-ED0B2C81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755F4F-F6FA-F013-91E8-EB0240F3F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2B6EB-D634-4574-B4FC-E7065601C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B8CF4-CD9D-2A9B-CE9F-AC5E50A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66C6-E01C-4BE4-81F1-25F3E14924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F8C16-5A94-FF0D-5B0F-B1C51988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4D720-F5B0-9B50-588C-DB19EAA6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D1E76-5DCB-4890-8A36-565F3909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0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1CD0D2-091B-5060-3C6E-C148ACD01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0AF8-BC36-E592-D71A-7C9E5EFB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87DAB-6C2D-3F67-014A-74EDE86B5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84075" y="6361788"/>
            <a:ext cx="1328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96D66C6-E01C-4BE4-81F1-25F3E14924A7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478C1-8375-5BC5-819E-8ECC2584E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928" y="6361788"/>
            <a:ext cx="55734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72CC8-B464-12A0-B18D-D136B3F84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6470" y="636178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7D1E76-5DCB-4890-8A36-565F39091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5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aytona" panose="020B0604030500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aytona" panose="020B0604030500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aytona" panose="020B0604030500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aytona" panose="020B0604030500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aytona" panose="020B0604030500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aytona" panose="020B0604030500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akseducationcenter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2B11-B820-94DF-F188-0035F7CC0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36" y="438148"/>
            <a:ext cx="11391592" cy="108633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Daytona"/>
              </a:rPr>
              <a:t>Welcome!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D9924-02BD-830E-1ECB-2DC25CD4DB36}"/>
              </a:ext>
            </a:extLst>
          </p:cNvPr>
          <p:cNvSpPr txBox="1"/>
          <p:nvPr/>
        </p:nvSpPr>
        <p:spPr>
          <a:xfrm>
            <a:off x="584827" y="1492088"/>
            <a:ext cx="52642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hlinkClick r:id="rId3"/>
              </a:rPr>
              <a:t>https://oakseducationcenter.com/</a:t>
            </a:r>
            <a:endParaRPr lang="en-US" sz="2400" dirty="0"/>
          </a:p>
        </p:txBody>
      </p:sp>
      <p:pic>
        <p:nvPicPr>
          <p:cNvPr id="8" name="Picture 7" descr="A qr code with a green tree on it&#10;&#10;Description automatically generated">
            <a:extLst>
              <a:ext uri="{FF2B5EF4-FFF2-40B4-BE49-F238E27FC236}">
                <a16:creationId xmlns:a16="http://schemas.microsoft.com/office/drawing/2014/main" id="{1AE7A622-D25A-23F4-9DD5-559752A16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1" y="1722920"/>
            <a:ext cx="3652787" cy="36527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312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BA0A96BD-5C3A-09B8-78F1-777A040C432D}"/>
              </a:ext>
            </a:extLst>
          </p:cNvPr>
          <p:cNvSpPr txBox="1">
            <a:spLocks/>
          </p:cNvSpPr>
          <p:nvPr/>
        </p:nvSpPr>
        <p:spPr>
          <a:xfrm>
            <a:off x="536572" y="595302"/>
            <a:ext cx="10515600" cy="592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000000"/>
                </a:solidFill>
                <a:latin typeface="Daytona"/>
              </a:rPr>
              <a:t>Objectives for Today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4B4FFD4-2A7F-3110-65C4-C78E328867F2}"/>
              </a:ext>
            </a:extLst>
          </p:cNvPr>
          <p:cNvSpPr txBox="1">
            <a:spLocks/>
          </p:cNvSpPr>
          <p:nvPr/>
        </p:nvSpPr>
        <p:spPr>
          <a:xfrm>
            <a:off x="4810539" y="1409699"/>
            <a:ext cx="6640402" cy="3153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Develop a Shared Understanding</a:t>
            </a:r>
          </a:p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Identify Key Challenges and Opportunities</a:t>
            </a:r>
          </a:p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Explore Targeted Solutions</a:t>
            </a:r>
            <a:endParaRPr lang="en-US" dirty="0">
              <a:solidFill>
                <a:schemeClr val="tx1"/>
              </a:solidFill>
              <a:latin typeface="Aptos"/>
            </a:endParaRPr>
          </a:p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Create Actionable Plans</a:t>
            </a:r>
            <a:endParaRPr lang="en-US" dirty="0">
              <a:solidFill>
                <a:schemeClr val="tx1"/>
              </a:solidFill>
              <a:latin typeface="Aptos"/>
            </a:endParaRPr>
          </a:p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Commit to Continuous Growth</a:t>
            </a:r>
            <a:endParaRPr lang="en-US" dirty="0">
              <a:solidFill>
                <a:schemeClr val="tx1"/>
              </a:solidFill>
              <a:latin typeface="Aptos"/>
            </a:endParaRPr>
          </a:p>
          <a:p>
            <a:pPr marL="342900" indent="-342900">
              <a:lnSpc>
                <a:spcPct val="145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4" name="Picture 3" descr="A target with a light bulb and gears&#10;&#10;Description automatically generated">
            <a:extLst>
              <a:ext uri="{FF2B5EF4-FFF2-40B4-BE49-F238E27FC236}">
                <a16:creationId xmlns:a16="http://schemas.microsoft.com/office/drawing/2014/main" id="{627A2122-38E7-089E-77AC-547C75549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9700"/>
            <a:ext cx="4016879" cy="40168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680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D17EE12E-7FE9-A062-00A6-DDCB840E2FCF}"/>
              </a:ext>
            </a:extLst>
          </p:cNvPr>
          <p:cNvSpPr txBox="1">
            <a:spLocks/>
          </p:cNvSpPr>
          <p:nvPr/>
        </p:nvSpPr>
        <p:spPr>
          <a:xfrm>
            <a:off x="536023" y="571294"/>
            <a:ext cx="10515600" cy="6125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000000"/>
                </a:solidFill>
                <a:latin typeface="Daytona"/>
              </a:rPr>
              <a:t>Glow and Grow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E8CD4C-691B-C39B-7714-165C01FEA2EE}"/>
              </a:ext>
            </a:extLst>
          </p:cNvPr>
          <p:cNvSpPr txBox="1">
            <a:spLocks/>
          </p:cNvSpPr>
          <p:nvPr/>
        </p:nvSpPr>
        <p:spPr>
          <a:xfrm>
            <a:off x="4810539" y="1409700"/>
            <a:ext cx="6640402" cy="32007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ptos"/>
              </a:rPr>
              <a:t>Glow: </a:t>
            </a:r>
            <a:r>
              <a:rPr lang="en-US" sz="2400" dirty="0">
                <a:solidFill>
                  <a:schemeClr val="tx1"/>
                </a:solidFill>
                <a:latin typeface="Aptos"/>
              </a:rPr>
              <a:t>What has been shining in your assessment practices? What are you most proud of or feel worked well?</a:t>
            </a:r>
            <a:endParaRPr lang="en-US" dirty="0"/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ptos"/>
              </a:rPr>
              <a:t>Grow: </a:t>
            </a:r>
            <a:r>
              <a:rPr lang="en-US" sz="2400" dirty="0">
                <a:solidFill>
                  <a:schemeClr val="tx1"/>
                </a:solidFill>
                <a:latin typeface="Aptos"/>
              </a:rPr>
              <a:t>What aspect of your assessment practices could benefit from refinement or further development?</a:t>
            </a:r>
          </a:p>
          <a:p>
            <a:pPr marL="342900" indent="-342900">
              <a:lnSpc>
                <a:spcPct val="145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7" name="Picture 6" descr="A tree and sun drawing&#10;&#10;Description automatically generated">
            <a:extLst>
              <a:ext uri="{FF2B5EF4-FFF2-40B4-BE49-F238E27FC236}">
                <a16:creationId xmlns:a16="http://schemas.microsoft.com/office/drawing/2014/main" id="{B053FD92-FBE9-3DAA-BC10-82A125522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21892"/>
            <a:ext cx="4014216" cy="401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259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1D08-FA6B-6105-0AF6-5D24119D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590550"/>
            <a:ext cx="10515600" cy="602845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000000"/>
                </a:solidFill>
                <a:latin typeface="Daytona"/>
              </a:rPr>
              <a:t>Framing the conversation: What is assessment?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510802-9BB3-92D6-3EF7-B34E5E2D4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9744" y="1409700"/>
            <a:ext cx="6983647" cy="24952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What does assessment mean to you in your daily teaching context?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How do York teachers define assessment?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How do York teachers use assessment as a tool </a:t>
            </a: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for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equity and inclusion? </a:t>
            </a:r>
            <a:endParaRPr lang="en-US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342900" indent="-342900">
              <a:lnSpc>
                <a:spcPct val="145000"/>
              </a:lnSpc>
              <a:buFont typeface="Wingdings" panose="020B0604020202020204" pitchFamily="34" charset="0"/>
              <a:buChar char="Ø"/>
            </a:pPr>
            <a:endParaRPr lang="en-US" sz="2000" b="0" i="0" dirty="0">
              <a:solidFill>
                <a:schemeClr val="tx1"/>
              </a:solidFill>
              <a:effectLst/>
              <a:latin typeface="Apto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91076-9C3E-568B-2632-CCD982192005}"/>
              </a:ext>
            </a:extLst>
          </p:cNvPr>
          <p:cNvSpPr txBox="1"/>
          <p:nvPr/>
        </p:nvSpPr>
        <p:spPr>
          <a:xfrm>
            <a:off x="5155095" y="4121279"/>
            <a:ext cx="5604884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Aptos"/>
                <a:cs typeface="Arial"/>
              </a:rPr>
              <a:t>Outcome: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>
                <a:latin typeface="Aptos"/>
              </a:rPr>
              <a:t>Establish a shared understanding of assessment to frame the rest of the session. </a:t>
            </a:r>
            <a:endParaRPr lang="en-US" sz="1600" dirty="0">
              <a:latin typeface="Aptos" panose="020B0004020202020204" pitchFamily="34" charset="0"/>
              <a:cs typeface="Arial"/>
            </a:endParaRPr>
          </a:p>
        </p:txBody>
      </p:sp>
      <p:pic>
        <p:nvPicPr>
          <p:cNvPr id="5" name="Picture 4" descr="A white frame with two white speech bubbles&#10;&#10;Description automatically generated">
            <a:extLst>
              <a:ext uri="{FF2B5EF4-FFF2-40B4-BE49-F238E27FC236}">
                <a16:creationId xmlns:a16="http://schemas.microsoft.com/office/drawing/2014/main" id="{CCFD6CEA-8CE4-C662-5045-47CEFFD60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9700"/>
            <a:ext cx="4014216" cy="401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40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EA4F883-F542-9E85-828A-CBD87349E08D}"/>
              </a:ext>
            </a:extLst>
          </p:cNvPr>
          <p:cNvSpPr txBox="1">
            <a:spLocks/>
          </p:cNvSpPr>
          <p:nvPr/>
        </p:nvSpPr>
        <p:spPr>
          <a:xfrm>
            <a:off x="533397" y="557202"/>
            <a:ext cx="11635131" cy="63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000000"/>
                </a:solidFill>
                <a:latin typeface="Daytona"/>
              </a:rPr>
              <a:t>Review of key issues from focus groups and surveys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D892CE-8687-D74B-9F34-F7327CA6C698}"/>
              </a:ext>
            </a:extLst>
          </p:cNvPr>
          <p:cNvSpPr txBox="1">
            <a:spLocks/>
          </p:cNvSpPr>
          <p:nvPr/>
        </p:nvSpPr>
        <p:spPr>
          <a:xfrm>
            <a:off x="4807008" y="1409700"/>
            <a:ext cx="6851595" cy="1777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Student engagement and motivation</a:t>
            </a:r>
            <a:endParaRPr lang="en-US" dirty="0">
              <a:latin typeface="Aptos" panose="020B0004020202020204" pitchFamily="34" charset="0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Equity and fairness in assessment</a:t>
            </a: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Rubrics, Feedback, and Assessment Design</a:t>
            </a:r>
          </a:p>
          <a:p>
            <a:pPr>
              <a:lnSpc>
                <a:spcPct val="125000"/>
              </a:lnSpc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ptos"/>
            </a:endParaRPr>
          </a:p>
          <a:p>
            <a:endParaRPr lang="en-US" sz="1200" dirty="0">
              <a:solidFill>
                <a:schemeClr val="tx1"/>
              </a:solidFill>
              <a:latin typeface="Apto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22C7F-C271-3137-B876-23EB05A832D9}"/>
              </a:ext>
            </a:extLst>
          </p:cNvPr>
          <p:cNvSpPr txBox="1"/>
          <p:nvPr/>
        </p:nvSpPr>
        <p:spPr>
          <a:xfrm>
            <a:off x="5155095" y="3117807"/>
            <a:ext cx="5604884" cy="16773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Aptos"/>
                <a:cs typeface="Arial"/>
              </a:rPr>
              <a:t>Process: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>
                <a:latin typeface="Aptos" panose="020B0004020202020204" pitchFamily="34" charset="0"/>
                <a:cs typeface="Arial"/>
              </a:rPr>
              <a:t>Review handout​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>
                <a:latin typeface="Aptos" panose="020B0004020202020204" pitchFamily="34" charset="0"/>
                <a:cs typeface="Arial"/>
              </a:rPr>
              <a:t>Jot down reflections, questions, and/or connections​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>
                <a:latin typeface="Aptos" panose="020B0004020202020204" pitchFamily="34" charset="0"/>
                <a:cs typeface="Arial"/>
              </a:rPr>
              <a:t>Turn and talk</a:t>
            </a:r>
          </a:p>
        </p:txBody>
      </p:sp>
      <p:pic>
        <p:nvPicPr>
          <p:cNvPr id="6" name="Picture 5" descr="A magnifying glass and a piece of paper with a checklist&#10;&#10;Description automatically generated">
            <a:extLst>
              <a:ext uri="{FF2B5EF4-FFF2-40B4-BE49-F238E27FC236}">
                <a16:creationId xmlns:a16="http://schemas.microsoft.com/office/drawing/2014/main" id="{32ED27D0-D600-9293-286A-B2B1B5F35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9700"/>
            <a:ext cx="4014216" cy="401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729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EA4F883-F542-9E85-828A-CBD87349E08D}"/>
              </a:ext>
            </a:extLst>
          </p:cNvPr>
          <p:cNvSpPr txBox="1">
            <a:spLocks/>
          </p:cNvSpPr>
          <p:nvPr/>
        </p:nvSpPr>
        <p:spPr>
          <a:xfrm>
            <a:off x="536577" y="571501"/>
            <a:ext cx="10515600" cy="61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pPr fontAlgn="base"/>
            <a:r>
              <a:rPr lang="en-US" sz="3400" b="1" dirty="0">
                <a:solidFill>
                  <a:srgbClr val="000000"/>
                </a:solidFill>
                <a:latin typeface="Daytona"/>
              </a:rPr>
              <a:t>Topic Selection</a:t>
            </a:r>
            <a:endParaRPr lang="en-US" sz="3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D892CE-8687-D74B-9F34-F7327CA6C698}"/>
              </a:ext>
            </a:extLst>
          </p:cNvPr>
          <p:cNvSpPr txBox="1">
            <a:spLocks/>
          </p:cNvSpPr>
          <p:nvPr/>
        </p:nvSpPr>
        <p:spPr>
          <a:xfrm>
            <a:off x="4807008" y="1409699"/>
            <a:ext cx="6848415" cy="34317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ptos"/>
              </a:rPr>
              <a:t>Select </a:t>
            </a:r>
            <a:r>
              <a:rPr lang="en-US" sz="2000" b="1" dirty="0">
                <a:solidFill>
                  <a:schemeClr val="tx1"/>
                </a:solidFill>
                <a:latin typeface="Aptos"/>
              </a:rPr>
              <a:t>two out of the three key issues</a:t>
            </a:r>
            <a:r>
              <a:rPr lang="en-US" sz="2000" dirty="0">
                <a:solidFill>
                  <a:schemeClr val="tx1"/>
                </a:solidFill>
                <a:latin typeface="Aptos"/>
              </a:rPr>
              <a:t> to focus on with your department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/>
              </a:rPr>
              <a:t>Round 1: 10:20-10:40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/>
              </a:rPr>
              <a:t>Round 2: 10:40-11:00</a:t>
            </a:r>
          </a:p>
          <a:p>
            <a:pPr marL="514350" lvl="1"/>
            <a:endParaRPr lang="en-US" sz="1600" dirty="0">
              <a:solidFill>
                <a:schemeClr val="tx1"/>
              </a:solidFill>
              <a:latin typeface="Aptos"/>
            </a:endParaRPr>
          </a:p>
          <a:p>
            <a:pPr marL="80010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ptos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ptos"/>
              </a:rPr>
              <a:t>Student Engagement and Motivation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ptos"/>
              </a:rPr>
              <a:t>Equity and Fairness in Assessment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ptos"/>
              </a:rPr>
              <a:t>Rubrics, Feedback, and Assessment Design</a:t>
            </a:r>
            <a:endParaRPr lang="en-US" sz="2000" dirty="0">
              <a:solidFill>
                <a:schemeClr val="tx1"/>
              </a:solidFill>
              <a:latin typeface="Aptos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Font typeface="Wingdings" panose="020B0604020202020204" pitchFamily="34" charset="0"/>
              <a:buChar char="Ø"/>
            </a:pPr>
            <a:endParaRPr lang="en-US" sz="2000" dirty="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5" name="Picture 4" descr="A person standing next to a large white board with a checklist&#10;&#10;Description automatically generated">
            <a:extLst>
              <a:ext uri="{FF2B5EF4-FFF2-40B4-BE49-F238E27FC236}">
                <a16:creationId xmlns:a16="http://schemas.microsoft.com/office/drawing/2014/main" id="{8FC9AE0B-D394-9F14-2DEA-87A502300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9700"/>
            <a:ext cx="4014216" cy="401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013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EA4F883-F542-9E85-828A-CBD87349E08D}"/>
              </a:ext>
            </a:extLst>
          </p:cNvPr>
          <p:cNvSpPr txBox="1">
            <a:spLocks/>
          </p:cNvSpPr>
          <p:nvPr/>
        </p:nvSpPr>
        <p:spPr>
          <a:xfrm>
            <a:off x="536577" y="571501"/>
            <a:ext cx="10515600" cy="61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000000"/>
                </a:solidFill>
                <a:latin typeface="Daytona"/>
              </a:rPr>
              <a:t>Department share-outs</a:t>
            </a:r>
            <a:endParaRPr lang="en-US" sz="3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D892CE-8687-D74B-9F34-F7327CA6C698}"/>
              </a:ext>
            </a:extLst>
          </p:cNvPr>
          <p:cNvSpPr txBox="1">
            <a:spLocks/>
          </p:cNvSpPr>
          <p:nvPr/>
        </p:nvSpPr>
        <p:spPr>
          <a:xfrm>
            <a:off x="4807008" y="1409700"/>
            <a:ext cx="6848415" cy="3807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/>
              </a:rPr>
              <a:t>Share key takeaways from your department discussions.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/>
              </a:rPr>
              <a:t>As a group, highlight themes, trends, emerging priorities.</a:t>
            </a: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Font typeface="Wingdings" panose="020B0604020202020204" pitchFamily="34" charset="0"/>
              <a:buChar char="Ø"/>
            </a:pPr>
            <a:endParaRPr lang="en-US" sz="2000" dirty="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5" name="Picture 4" descr="A drawing of people around a table&#10;&#10;Description automatically generated">
            <a:extLst>
              <a:ext uri="{FF2B5EF4-FFF2-40B4-BE49-F238E27FC236}">
                <a16:creationId xmlns:a16="http://schemas.microsoft.com/office/drawing/2014/main" id="{9492634F-DAFA-DE31-85CF-FD54C412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9700"/>
            <a:ext cx="4014216" cy="401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951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EA4F883-F542-9E85-828A-CBD87349E08D}"/>
              </a:ext>
            </a:extLst>
          </p:cNvPr>
          <p:cNvSpPr txBox="1">
            <a:spLocks/>
          </p:cNvSpPr>
          <p:nvPr/>
        </p:nvSpPr>
        <p:spPr>
          <a:xfrm>
            <a:off x="536577" y="571501"/>
            <a:ext cx="10515600" cy="61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000000"/>
                </a:solidFill>
                <a:latin typeface="Daytona"/>
              </a:rPr>
              <a:t>Reflections, Action Plans, Next Steps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D892CE-8687-D74B-9F34-F7327CA6C698}"/>
              </a:ext>
            </a:extLst>
          </p:cNvPr>
          <p:cNvSpPr txBox="1">
            <a:spLocks/>
          </p:cNvSpPr>
          <p:nvPr/>
        </p:nvSpPr>
        <p:spPr>
          <a:xfrm>
            <a:off x="4807008" y="1409699"/>
            <a:ext cx="6848415" cy="48881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Guided Reflection</a:t>
            </a:r>
            <a:r>
              <a:rPr lang="en-US" dirty="0">
                <a:solidFill>
                  <a:schemeClr val="tx1"/>
                </a:solidFill>
                <a:latin typeface="Aptos"/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  <a:latin typeface="Aptos"/>
              </a:rPr>
              <a:t>What are your key takeaways from today's session?</a:t>
            </a:r>
          </a:p>
          <a:p>
            <a:r>
              <a:rPr lang="en-US" dirty="0">
                <a:solidFill>
                  <a:schemeClr val="tx1"/>
                </a:solidFill>
                <a:latin typeface="Aptos"/>
              </a:rPr>
              <a:t>What actions will you take to improve your assessment practices?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Action Plan Creation:</a:t>
            </a:r>
          </a:p>
          <a:p>
            <a:r>
              <a:rPr lang="en-US" dirty="0">
                <a:solidFill>
                  <a:schemeClr val="tx1"/>
                </a:solidFill>
                <a:latin typeface="Aptos"/>
              </a:rPr>
              <a:t>Identify specific action steps.</a:t>
            </a:r>
          </a:p>
          <a:p>
            <a:r>
              <a:rPr lang="en-US" dirty="0">
                <a:solidFill>
                  <a:schemeClr val="tx1"/>
                </a:solidFill>
                <a:latin typeface="Aptos"/>
              </a:rPr>
              <a:t>Each department commits to at least one concrete action to implement in their practice.</a:t>
            </a:r>
          </a:p>
          <a:p>
            <a:endParaRPr lang="en-US" sz="2000" dirty="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5" name="Picture 4" descr="A paper with a diagram and a plant in a pot&#10;&#10;Description automatically generated">
            <a:extLst>
              <a:ext uri="{FF2B5EF4-FFF2-40B4-BE49-F238E27FC236}">
                <a16:creationId xmlns:a16="http://schemas.microsoft.com/office/drawing/2014/main" id="{506FF274-7F2B-FCB0-DF54-720BDD48D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9700"/>
            <a:ext cx="4014216" cy="401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903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6B240-5FBD-07A2-53ED-F1839C4A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39D0A051-1B2E-FA9F-3C75-E35F2BFFFDE4}"/>
              </a:ext>
            </a:extLst>
          </p:cNvPr>
          <p:cNvSpPr txBox="1">
            <a:spLocks/>
          </p:cNvSpPr>
          <p:nvPr/>
        </p:nvSpPr>
        <p:spPr>
          <a:xfrm>
            <a:off x="4267200" y="571501"/>
            <a:ext cx="3657600" cy="61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Daytona" panose="020B0604030500040204" pitchFamily="34" charset="0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3400" b="1" dirty="0">
                <a:solidFill>
                  <a:srgbClr val="000000"/>
                </a:solidFill>
              </a:rPr>
              <a:t>Questions?</a:t>
            </a:r>
            <a:endParaRPr lang="en-US" sz="3400" dirty="0">
              <a:solidFill>
                <a:srgbClr val="000000"/>
              </a:solidFill>
            </a:endParaRPr>
          </a:p>
        </p:txBody>
      </p:sp>
      <p:pic>
        <p:nvPicPr>
          <p:cNvPr id="4" name="Picture 3" descr="A collage of various objects&#10;&#10;Description automatically generated">
            <a:extLst>
              <a:ext uri="{FF2B5EF4-FFF2-40B4-BE49-F238E27FC236}">
                <a16:creationId xmlns:a16="http://schemas.microsoft.com/office/drawing/2014/main" id="{D3FCB573-18FD-FB5E-7E68-6C85C2F44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09700"/>
            <a:ext cx="4114800" cy="411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9728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font - Daytona">
      <a:majorFont>
        <a:latin typeface="Daytona"/>
        <a:ea typeface=""/>
        <a:cs typeface=""/>
      </a:majorFont>
      <a:minorFont>
        <a:latin typeface="Dayto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79c129-e560-4b21-bec7-fc2ee0228539">
      <Terms xmlns="http://schemas.microsoft.com/office/infopath/2007/PartnerControls"/>
    </lcf76f155ced4ddcb4097134ff3c332f>
    <TaxCatchAll xmlns="f323412c-c351-4daf-be61-d27b7420f9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EEBC37CD04E64DA633EDCFF2ABF2C6" ma:contentTypeVersion="14" ma:contentTypeDescription="Create a new document." ma:contentTypeScope="" ma:versionID="adf77a1c59c5a592e320bcd34b0ebecd">
  <xsd:schema xmlns:xsd="http://www.w3.org/2001/XMLSchema" xmlns:xs="http://www.w3.org/2001/XMLSchema" xmlns:p="http://schemas.microsoft.com/office/2006/metadata/properties" xmlns:ns2="e779c129-e560-4b21-bec7-fc2ee0228539" xmlns:ns3="f323412c-c351-4daf-be61-d27b7420f978" targetNamespace="http://schemas.microsoft.com/office/2006/metadata/properties" ma:root="true" ma:fieldsID="f656065e896847602950bb643905345c" ns2:_="" ns3:_="">
    <xsd:import namespace="e779c129-e560-4b21-bec7-fc2ee0228539"/>
    <xsd:import namespace="f323412c-c351-4daf-be61-d27b7420f9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9c129-e560-4b21-bec7-fc2ee02285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01b53d8-0fed-4b2b-9d40-a3c3d1ca83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3412c-c351-4daf-be61-d27b7420f97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391bcb6-8437-45ec-a447-0784cee8e438}" ma:internalName="TaxCatchAll" ma:showField="CatchAllData" ma:web="f323412c-c351-4daf-be61-d27b7420f9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1B5675-6202-477F-86CA-40E361CD9858}">
  <ds:schemaRefs>
    <ds:schemaRef ds:uri="099e6770-d602-41ba-b087-b41e682e222d"/>
    <ds:schemaRef ds:uri="48f2b47d-c07a-4a70-b0e8-023c9676e4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A7B6B8-F7C9-4E12-B387-E8868E3413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2C536B-40FB-490E-9102-3C708E6F9378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291</Words>
  <Application>Microsoft Office PowerPoint</Application>
  <PresentationFormat>Widescreen</PresentationFormat>
  <Paragraphs>46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Daytona</vt:lpstr>
      <vt:lpstr>Wingdings</vt:lpstr>
      <vt:lpstr>Office Theme</vt:lpstr>
      <vt:lpstr>Welcome!</vt:lpstr>
      <vt:lpstr>PowerPoint Presentation</vt:lpstr>
      <vt:lpstr>PowerPoint Presentation</vt:lpstr>
      <vt:lpstr>Framing the conversation: What is assessment?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Oaks</dc:title>
  <dc:creator>Andrew Bacon</dc:creator>
  <cp:lastModifiedBy>Andrew Bacon</cp:lastModifiedBy>
  <cp:revision>63</cp:revision>
  <dcterms:created xsi:type="dcterms:W3CDTF">2023-09-11T22:41:25Z</dcterms:created>
  <dcterms:modified xsi:type="dcterms:W3CDTF">2025-01-06T02:03:29Z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0x01010069EEBC37CD04E64DA633EDCFF2ABF2C6</vt:lpwstr>
  </property>
  <property fmtid="{D5CDD505-2E9C-101B-9397-08002B2CF9AE}" pid="3" name="MediaServiceImageTags">
    <vt:lpwstr/>
  </property>
</Properties>
</file>